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2" r:id="rId2"/>
    <p:sldId id="257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4" r:id="rId11"/>
    <p:sldId id="281" r:id="rId12"/>
    <p:sldId id="282" r:id="rId13"/>
    <p:sldId id="283" r:id="rId14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93" d="100"/>
          <a:sy n="93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16457B-3114-4FA2-9BC7-73147876E2BA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AEE05D45-A764-47EF-B2CA-D5D50D56D486}">
      <dgm:prSet phldrT="[Texto]"/>
      <dgm:spPr/>
      <dgm:t>
        <a:bodyPr/>
        <a:lstStyle/>
        <a:p>
          <a:r>
            <a:rPr lang="es-MX" dirty="0" smtClean="0"/>
            <a:t>1. Dirigirme a la persona responsable de la Unidad para el llenado del “Formato de Aviso de Accidentes”</a:t>
          </a:r>
          <a:endParaRPr lang="es-MX" dirty="0"/>
        </a:p>
      </dgm:t>
    </dgm:pt>
    <dgm:pt modelId="{EAB02395-538F-454E-992E-496E860A1509}" type="parTrans" cxnId="{9E9F1339-FE7B-4A85-A38B-63ABFCEB0EBB}">
      <dgm:prSet/>
      <dgm:spPr/>
      <dgm:t>
        <a:bodyPr/>
        <a:lstStyle/>
        <a:p>
          <a:endParaRPr lang="es-MX"/>
        </a:p>
      </dgm:t>
    </dgm:pt>
    <dgm:pt modelId="{4362776C-32E3-4D07-ACF5-7B7E06630B4D}" type="sibTrans" cxnId="{9E9F1339-FE7B-4A85-A38B-63ABFCEB0EBB}">
      <dgm:prSet/>
      <dgm:spPr/>
      <dgm:t>
        <a:bodyPr/>
        <a:lstStyle/>
        <a:p>
          <a:endParaRPr lang="es-MX"/>
        </a:p>
      </dgm:t>
    </dgm:pt>
    <dgm:pt modelId="{FE01085E-8241-45D6-B615-C64BEFD7AFD6}">
      <dgm:prSet phldrT="[Texto]"/>
      <dgm:spPr/>
      <dgm:t>
        <a:bodyPr/>
        <a:lstStyle/>
        <a:p>
          <a:r>
            <a:rPr lang="es-MX" dirty="0" smtClean="0"/>
            <a:t>2. Una vez llenado el formato comunicarme a la aseguradora  </a:t>
          </a:r>
        </a:p>
        <a:p>
          <a:r>
            <a:rPr lang="es-MX" dirty="0" smtClean="0"/>
            <a:t> </a:t>
          </a:r>
          <a:r>
            <a:rPr lang="es-MX" b="1" dirty="0" smtClean="0"/>
            <a:t>01 800 001 22 44 </a:t>
          </a:r>
          <a:r>
            <a:rPr lang="es-MX" dirty="0" smtClean="0"/>
            <a:t>para que me indiquen a que hospital debo dirigirme</a:t>
          </a:r>
          <a:endParaRPr lang="es-MX" dirty="0"/>
        </a:p>
      </dgm:t>
    </dgm:pt>
    <dgm:pt modelId="{2B7D0164-60EC-4B47-B5B2-CDC51D273EC6}" type="parTrans" cxnId="{B48EE424-BF37-4317-8CAF-27701C84BAB0}">
      <dgm:prSet/>
      <dgm:spPr/>
      <dgm:t>
        <a:bodyPr/>
        <a:lstStyle/>
        <a:p>
          <a:endParaRPr lang="es-MX"/>
        </a:p>
      </dgm:t>
    </dgm:pt>
    <dgm:pt modelId="{FD64709F-286D-4C60-86A1-AEB3A878FCBF}" type="sibTrans" cxnId="{B48EE424-BF37-4317-8CAF-27701C84BAB0}">
      <dgm:prSet/>
      <dgm:spPr/>
      <dgm:t>
        <a:bodyPr/>
        <a:lstStyle/>
        <a:p>
          <a:endParaRPr lang="es-MX"/>
        </a:p>
      </dgm:t>
    </dgm:pt>
    <dgm:pt modelId="{54E546CD-FC82-41AE-9123-8D2D342C79EF}">
      <dgm:prSet phldrT="[Texto]"/>
      <dgm:spPr/>
      <dgm:t>
        <a:bodyPr/>
        <a:lstStyle/>
        <a:p>
          <a:r>
            <a:rPr lang="es-MX" dirty="0" smtClean="0"/>
            <a:t>3. Acudir al hospital que se me indicó para recibir la atención médica correspondiente con el “Formato de Aviso de Accidentes” sellado, firmado y en original. </a:t>
          </a:r>
          <a:endParaRPr lang="es-MX" dirty="0"/>
        </a:p>
      </dgm:t>
    </dgm:pt>
    <dgm:pt modelId="{4057AAE9-CBEB-4CCF-A37D-F8F2D2481704}" type="parTrans" cxnId="{AA6CB813-1099-44EE-B313-9B09F4B92E6B}">
      <dgm:prSet/>
      <dgm:spPr/>
      <dgm:t>
        <a:bodyPr/>
        <a:lstStyle/>
        <a:p>
          <a:endParaRPr lang="es-MX"/>
        </a:p>
      </dgm:t>
    </dgm:pt>
    <dgm:pt modelId="{C1A326F6-0B73-4C11-A21D-EC4731F803E3}" type="sibTrans" cxnId="{AA6CB813-1099-44EE-B313-9B09F4B92E6B}">
      <dgm:prSet/>
      <dgm:spPr/>
      <dgm:t>
        <a:bodyPr/>
        <a:lstStyle/>
        <a:p>
          <a:endParaRPr lang="es-MX"/>
        </a:p>
      </dgm:t>
    </dgm:pt>
    <dgm:pt modelId="{2C53EB81-8ECD-480C-BBC1-F2B0AAEAF0FF}" type="pres">
      <dgm:prSet presAssocID="{0316457B-3114-4FA2-9BC7-73147876E2BA}" presName="CompostProcess" presStyleCnt="0">
        <dgm:presLayoutVars>
          <dgm:dir/>
          <dgm:resizeHandles val="exact"/>
        </dgm:presLayoutVars>
      </dgm:prSet>
      <dgm:spPr/>
    </dgm:pt>
    <dgm:pt modelId="{6E851192-C211-4BB9-8E38-8AB51D606B83}" type="pres">
      <dgm:prSet presAssocID="{0316457B-3114-4FA2-9BC7-73147876E2BA}" presName="arrow" presStyleLbl="bgShp" presStyleIdx="0" presStyleCnt="1"/>
      <dgm:spPr/>
      <dgm:t>
        <a:bodyPr/>
        <a:lstStyle/>
        <a:p>
          <a:endParaRPr lang="es-MX"/>
        </a:p>
      </dgm:t>
    </dgm:pt>
    <dgm:pt modelId="{A964AF23-C2FC-4320-B1A1-CFDB99A3E783}" type="pres">
      <dgm:prSet presAssocID="{0316457B-3114-4FA2-9BC7-73147876E2BA}" presName="linearProcess" presStyleCnt="0"/>
      <dgm:spPr/>
    </dgm:pt>
    <dgm:pt modelId="{CDA533C0-2941-4F14-956A-02033D72AF52}" type="pres">
      <dgm:prSet presAssocID="{AEE05D45-A764-47EF-B2CA-D5D50D56D48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654D16-8EA2-4A0F-BCE9-FAC4DE7DC6B2}" type="pres">
      <dgm:prSet presAssocID="{4362776C-32E3-4D07-ACF5-7B7E06630B4D}" presName="sibTrans" presStyleCnt="0"/>
      <dgm:spPr/>
    </dgm:pt>
    <dgm:pt modelId="{33CC1E59-FCD4-4FF8-B746-B3B7E30DF135}" type="pres">
      <dgm:prSet presAssocID="{FE01085E-8241-45D6-B615-C64BEFD7AFD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E2A071-13C8-4EEF-8526-0A28CD235C9D}" type="pres">
      <dgm:prSet presAssocID="{FD64709F-286D-4C60-86A1-AEB3A878FCBF}" presName="sibTrans" presStyleCnt="0"/>
      <dgm:spPr/>
    </dgm:pt>
    <dgm:pt modelId="{1FBEE0FB-063D-49AC-B73A-D2DA7B685B9C}" type="pres">
      <dgm:prSet presAssocID="{54E546CD-FC82-41AE-9123-8D2D342C79E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9770E2-5497-4EA2-8429-AC653DA8642F}" type="presOf" srcId="{54E546CD-FC82-41AE-9123-8D2D342C79EF}" destId="{1FBEE0FB-063D-49AC-B73A-D2DA7B685B9C}" srcOrd="0" destOrd="0" presId="urn:microsoft.com/office/officeart/2005/8/layout/hProcess9"/>
    <dgm:cxn modelId="{9AED29C1-0974-4D98-A77E-5407EF40C162}" type="presOf" srcId="{AEE05D45-A764-47EF-B2CA-D5D50D56D486}" destId="{CDA533C0-2941-4F14-956A-02033D72AF52}" srcOrd="0" destOrd="0" presId="urn:microsoft.com/office/officeart/2005/8/layout/hProcess9"/>
    <dgm:cxn modelId="{5BD17FB3-43EA-4C6A-BE44-FADFB60E7F0A}" type="presOf" srcId="{0316457B-3114-4FA2-9BC7-73147876E2BA}" destId="{2C53EB81-8ECD-480C-BBC1-F2B0AAEAF0FF}" srcOrd="0" destOrd="0" presId="urn:microsoft.com/office/officeart/2005/8/layout/hProcess9"/>
    <dgm:cxn modelId="{AA6CB813-1099-44EE-B313-9B09F4B92E6B}" srcId="{0316457B-3114-4FA2-9BC7-73147876E2BA}" destId="{54E546CD-FC82-41AE-9123-8D2D342C79EF}" srcOrd="2" destOrd="0" parTransId="{4057AAE9-CBEB-4CCF-A37D-F8F2D2481704}" sibTransId="{C1A326F6-0B73-4C11-A21D-EC4731F803E3}"/>
    <dgm:cxn modelId="{B48EE424-BF37-4317-8CAF-27701C84BAB0}" srcId="{0316457B-3114-4FA2-9BC7-73147876E2BA}" destId="{FE01085E-8241-45D6-B615-C64BEFD7AFD6}" srcOrd="1" destOrd="0" parTransId="{2B7D0164-60EC-4B47-B5B2-CDC51D273EC6}" sibTransId="{FD64709F-286D-4C60-86A1-AEB3A878FCBF}"/>
    <dgm:cxn modelId="{4D6D021C-A0DA-4FEF-9F78-7431B5B83CB1}" type="presOf" srcId="{FE01085E-8241-45D6-B615-C64BEFD7AFD6}" destId="{33CC1E59-FCD4-4FF8-B746-B3B7E30DF135}" srcOrd="0" destOrd="0" presId="urn:microsoft.com/office/officeart/2005/8/layout/hProcess9"/>
    <dgm:cxn modelId="{9E9F1339-FE7B-4A85-A38B-63ABFCEB0EBB}" srcId="{0316457B-3114-4FA2-9BC7-73147876E2BA}" destId="{AEE05D45-A764-47EF-B2CA-D5D50D56D486}" srcOrd="0" destOrd="0" parTransId="{EAB02395-538F-454E-992E-496E860A1509}" sibTransId="{4362776C-32E3-4D07-ACF5-7B7E06630B4D}"/>
    <dgm:cxn modelId="{E5D1B844-597D-49D7-B44A-DD7BF696DC15}" type="presParOf" srcId="{2C53EB81-8ECD-480C-BBC1-F2B0AAEAF0FF}" destId="{6E851192-C211-4BB9-8E38-8AB51D606B83}" srcOrd="0" destOrd="0" presId="urn:microsoft.com/office/officeart/2005/8/layout/hProcess9"/>
    <dgm:cxn modelId="{CB81AC27-644C-485F-BF56-F11B601AC132}" type="presParOf" srcId="{2C53EB81-8ECD-480C-BBC1-F2B0AAEAF0FF}" destId="{A964AF23-C2FC-4320-B1A1-CFDB99A3E783}" srcOrd="1" destOrd="0" presId="urn:microsoft.com/office/officeart/2005/8/layout/hProcess9"/>
    <dgm:cxn modelId="{65D7E6F2-FC72-4DB5-9C2F-2E5D5279E877}" type="presParOf" srcId="{A964AF23-C2FC-4320-B1A1-CFDB99A3E783}" destId="{CDA533C0-2941-4F14-956A-02033D72AF52}" srcOrd="0" destOrd="0" presId="urn:microsoft.com/office/officeart/2005/8/layout/hProcess9"/>
    <dgm:cxn modelId="{6EE661C4-5A57-4F51-AFFE-8125A42E2702}" type="presParOf" srcId="{A964AF23-C2FC-4320-B1A1-CFDB99A3E783}" destId="{2A654D16-8EA2-4A0F-BCE9-FAC4DE7DC6B2}" srcOrd="1" destOrd="0" presId="urn:microsoft.com/office/officeart/2005/8/layout/hProcess9"/>
    <dgm:cxn modelId="{17B4D5AC-F437-4B25-B71D-6446161F0C42}" type="presParOf" srcId="{A964AF23-C2FC-4320-B1A1-CFDB99A3E783}" destId="{33CC1E59-FCD4-4FF8-B746-B3B7E30DF135}" srcOrd="2" destOrd="0" presId="urn:microsoft.com/office/officeart/2005/8/layout/hProcess9"/>
    <dgm:cxn modelId="{6D4BAA30-C40E-4757-BE10-02AF079344DA}" type="presParOf" srcId="{A964AF23-C2FC-4320-B1A1-CFDB99A3E783}" destId="{40E2A071-13C8-4EEF-8526-0A28CD235C9D}" srcOrd="3" destOrd="0" presId="urn:microsoft.com/office/officeart/2005/8/layout/hProcess9"/>
    <dgm:cxn modelId="{281424FE-C2BF-4D47-903C-94F867660A6E}" type="presParOf" srcId="{A964AF23-C2FC-4320-B1A1-CFDB99A3E783}" destId="{1FBEE0FB-063D-49AC-B73A-D2DA7B685B9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6457B-3114-4FA2-9BC7-73147876E2BA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AEE05D45-A764-47EF-B2CA-D5D50D56D486}">
      <dgm:prSet phldrT="[Texto]"/>
      <dgm:spPr/>
      <dgm:t>
        <a:bodyPr/>
        <a:lstStyle/>
        <a:p>
          <a:r>
            <a:rPr lang="es-MX" dirty="0" smtClean="0"/>
            <a:t>1. Llamar a la persona responsable de la Unidad para el llenado del “Formato de Aviso de Accidentes” y coordinarme con ella para  la obtención del formato en original</a:t>
          </a:r>
          <a:endParaRPr lang="es-MX" dirty="0"/>
        </a:p>
      </dgm:t>
    </dgm:pt>
    <dgm:pt modelId="{EAB02395-538F-454E-992E-496E860A1509}" type="parTrans" cxnId="{9E9F1339-FE7B-4A85-A38B-63ABFCEB0EBB}">
      <dgm:prSet/>
      <dgm:spPr/>
      <dgm:t>
        <a:bodyPr/>
        <a:lstStyle/>
        <a:p>
          <a:endParaRPr lang="es-MX"/>
        </a:p>
      </dgm:t>
    </dgm:pt>
    <dgm:pt modelId="{4362776C-32E3-4D07-ACF5-7B7E06630B4D}" type="sibTrans" cxnId="{9E9F1339-FE7B-4A85-A38B-63ABFCEB0EBB}">
      <dgm:prSet/>
      <dgm:spPr/>
      <dgm:t>
        <a:bodyPr/>
        <a:lstStyle/>
        <a:p>
          <a:endParaRPr lang="es-MX"/>
        </a:p>
      </dgm:t>
    </dgm:pt>
    <dgm:pt modelId="{FE01085E-8241-45D6-B615-C64BEFD7AFD6}">
      <dgm:prSet phldrT="[Texto]"/>
      <dgm:spPr/>
      <dgm:t>
        <a:bodyPr/>
        <a:lstStyle/>
        <a:p>
          <a:r>
            <a:rPr lang="es-MX" dirty="0" smtClean="0"/>
            <a:t>2. Una vez llenado el formato comunicarme a la aseguradora  </a:t>
          </a:r>
        </a:p>
        <a:p>
          <a:r>
            <a:rPr lang="es-MX" dirty="0" smtClean="0"/>
            <a:t> </a:t>
          </a:r>
          <a:r>
            <a:rPr lang="es-MX" b="1" dirty="0" smtClean="0"/>
            <a:t>01 800 001 22 44 </a:t>
          </a:r>
          <a:r>
            <a:rPr lang="es-MX" dirty="0" smtClean="0"/>
            <a:t>para que me indiquen a que hospital debo dirigirme.</a:t>
          </a:r>
          <a:endParaRPr lang="es-MX" dirty="0"/>
        </a:p>
      </dgm:t>
    </dgm:pt>
    <dgm:pt modelId="{2B7D0164-60EC-4B47-B5B2-CDC51D273EC6}" type="parTrans" cxnId="{B48EE424-BF37-4317-8CAF-27701C84BAB0}">
      <dgm:prSet/>
      <dgm:spPr/>
      <dgm:t>
        <a:bodyPr/>
        <a:lstStyle/>
        <a:p>
          <a:endParaRPr lang="es-MX"/>
        </a:p>
      </dgm:t>
    </dgm:pt>
    <dgm:pt modelId="{FD64709F-286D-4C60-86A1-AEB3A878FCBF}" type="sibTrans" cxnId="{B48EE424-BF37-4317-8CAF-27701C84BAB0}">
      <dgm:prSet/>
      <dgm:spPr/>
      <dgm:t>
        <a:bodyPr/>
        <a:lstStyle/>
        <a:p>
          <a:endParaRPr lang="es-MX"/>
        </a:p>
      </dgm:t>
    </dgm:pt>
    <dgm:pt modelId="{54E546CD-FC82-41AE-9123-8D2D342C79EF}">
      <dgm:prSet phldrT="[Texto]"/>
      <dgm:spPr/>
      <dgm:t>
        <a:bodyPr/>
        <a:lstStyle/>
        <a:p>
          <a:r>
            <a:rPr lang="es-MX" dirty="0" smtClean="0"/>
            <a:t>3. Acudir al hospital que se me indicaron para recibir la atención médica correspondiente, para ello necesitaré el “Formato de Aviso de Accidentes” en original.</a:t>
          </a:r>
          <a:endParaRPr lang="es-MX" dirty="0"/>
        </a:p>
      </dgm:t>
    </dgm:pt>
    <dgm:pt modelId="{4057AAE9-CBEB-4CCF-A37D-F8F2D2481704}" type="parTrans" cxnId="{AA6CB813-1099-44EE-B313-9B09F4B92E6B}">
      <dgm:prSet/>
      <dgm:spPr/>
      <dgm:t>
        <a:bodyPr/>
        <a:lstStyle/>
        <a:p>
          <a:endParaRPr lang="es-MX"/>
        </a:p>
      </dgm:t>
    </dgm:pt>
    <dgm:pt modelId="{C1A326F6-0B73-4C11-A21D-EC4731F803E3}" type="sibTrans" cxnId="{AA6CB813-1099-44EE-B313-9B09F4B92E6B}">
      <dgm:prSet/>
      <dgm:spPr/>
      <dgm:t>
        <a:bodyPr/>
        <a:lstStyle/>
        <a:p>
          <a:endParaRPr lang="es-MX"/>
        </a:p>
      </dgm:t>
    </dgm:pt>
    <dgm:pt modelId="{2C53EB81-8ECD-480C-BBC1-F2B0AAEAF0FF}" type="pres">
      <dgm:prSet presAssocID="{0316457B-3114-4FA2-9BC7-73147876E2BA}" presName="CompostProcess" presStyleCnt="0">
        <dgm:presLayoutVars>
          <dgm:dir/>
          <dgm:resizeHandles val="exact"/>
        </dgm:presLayoutVars>
      </dgm:prSet>
      <dgm:spPr/>
    </dgm:pt>
    <dgm:pt modelId="{6E851192-C211-4BB9-8E38-8AB51D606B83}" type="pres">
      <dgm:prSet presAssocID="{0316457B-3114-4FA2-9BC7-73147876E2BA}" presName="arrow" presStyleLbl="bgShp" presStyleIdx="0" presStyleCnt="1"/>
      <dgm:spPr/>
    </dgm:pt>
    <dgm:pt modelId="{A964AF23-C2FC-4320-B1A1-CFDB99A3E783}" type="pres">
      <dgm:prSet presAssocID="{0316457B-3114-4FA2-9BC7-73147876E2BA}" presName="linearProcess" presStyleCnt="0"/>
      <dgm:spPr/>
    </dgm:pt>
    <dgm:pt modelId="{CDA533C0-2941-4F14-956A-02033D72AF52}" type="pres">
      <dgm:prSet presAssocID="{AEE05D45-A764-47EF-B2CA-D5D50D56D48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654D16-8EA2-4A0F-BCE9-FAC4DE7DC6B2}" type="pres">
      <dgm:prSet presAssocID="{4362776C-32E3-4D07-ACF5-7B7E06630B4D}" presName="sibTrans" presStyleCnt="0"/>
      <dgm:spPr/>
    </dgm:pt>
    <dgm:pt modelId="{33CC1E59-FCD4-4FF8-B746-B3B7E30DF135}" type="pres">
      <dgm:prSet presAssocID="{FE01085E-8241-45D6-B615-C64BEFD7AFD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E2A071-13C8-4EEF-8526-0A28CD235C9D}" type="pres">
      <dgm:prSet presAssocID="{FD64709F-286D-4C60-86A1-AEB3A878FCBF}" presName="sibTrans" presStyleCnt="0"/>
      <dgm:spPr/>
    </dgm:pt>
    <dgm:pt modelId="{1FBEE0FB-063D-49AC-B73A-D2DA7B685B9C}" type="pres">
      <dgm:prSet presAssocID="{54E546CD-FC82-41AE-9123-8D2D342C79E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BB4EA63-594A-4038-AC77-8A155C50E0C3}" type="presOf" srcId="{FE01085E-8241-45D6-B615-C64BEFD7AFD6}" destId="{33CC1E59-FCD4-4FF8-B746-B3B7E30DF135}" srcOrd="0" destOrd="0" presId="urn:microsoft.com/office/officeart/2005/8/layout/hProcess9"/>
    <dgm:cxn modelId="{AA6CB813-1099-44EE-B313-9B09F4B92E6B}" srcId="{0316457B-3114-4FA2-9BC7-73147876E2BA}" destId="{54E546CD-FC82-41AE-9123-8D2D342C79EF}" srcOrd="2" destOrd="0" parTransId="{4057AAE9-CBEB-4CCF-A37D-F8F2D2481704}" sibTransId="{C1A326F6-0B73-4C11-A21D-EC4731F803E3}"/>
    <dgm:cxn modelId="{3714A8D0-0BC9-4052-AA79-8891C13F618A}" type="presOf" srcId="{AEE05D45-A764-47EF-B2CA-D5D50D56D486}" destId="{CDA533C0-2941-4F14-956A-02033D72AF52}" srcOrd="0" destOrd="0" presId="urn:microsoft.com/office/officeart/2005/8/layout/hProcess9"/>
    <dgm:cxn modelId="{B48EE424-BF37-4317-8CAF-27701C84BAB0}" srcId="{0316457B-3114-4FA2-9BC7-73147876E2BA}" destId="{FE01085E-8241-45D6-B615-C64BEFD7AFD6}" srcOrd="1" destOrd="0" parTransId="{2B7D0164-60EC-4B47-B5B2-CDC51D273EC6}" sibTransId="{FD64709F-286D-4C60-86A1-AEB3A878FCBF}"/>
    <dgm:cxn modelId="{7A4C62C7-DA27-4D0F-B72F-D64CC6872E85}" type="presOf" srcId="{0316457B-3114-4FA2-9BC7-73147876E2BA}" destId="{2C53EB81-8ECD-480C-BBC1-F2B0AAEAF0FF}" srcOrd="0" destOrd="0" presId="urn:microsoft.com/office/officeart/2005/8/layout/hProcess9"/>
    <dgm:cxn modelId="{9E9F1339-FE7B-4A85-A38B-63ABFCEB0EBB}" srcId="{0316457B-3114-4FA2-9BC7-73147876E2BA}" destId="{AEE05D45-A764-47EF-B2CA-D5D50D56D486}" srcOrd="0" destOrd="0" parTransId="{EAB02395-538F-454E-992E-496E860A1509}" sibTransId="{4362776C-32E3-4D07-ACF5-7B7E06630B4D}"/>
    <dgm:cxn modelId="{1D48B5E8-8BF2-4B0F-AE6E-C7264E9565BF}" type="presOf" srcId="{54E546CD-FC82-41AE-9123-8D2D342C79EF}" destId="{1FBEE0FB-063D-49AC-B73A-D2DA7B685B9C}" srcOrd="0" destOrd="0" presId="urn:microsoft.com/office/officeart/2005/8/layout/hProcess9"/>
    <dgm:cxn modelId="{46118378-6CE2-45DC-96F5-4B9C9AE8383D}" type="presParOf" srcId="{2C53EB81-8ECD-480C-BBC1-F2B0AAEAF0FF}" destId="{6E851192-C211-4BB9-8E38-8AB51D606B83}" srcOrd="0" destOrd="0" presId="urn:microsoft.com/office/officeart/2005/8/layout/hProcess9"/>
    <dgm:cxn modelId="{DF8F71E1-E263-47E3-9679-547003B04E8C}" type="presParOf" srcId="{2C53EB81-8ECD-480C-BBC1-F2B0AAEAF0FF}" destId="{A964AF23-C2FC-4320-B1A1-CFDB99A3E783}" srcOrd="1" destOrd="0" presId="urn:microsoft.com/office/officeart/2005/8/layout/hProcess9"/>
    <dgm:cxn modelId="{EEC2EA3E-54E5-483F-A243-99AF0E901975}" type="presParOf" srcId="{A964AF23-C2FC-4320-B1A1-CFDB99A3E783}" destId="{CDA533C0-2941-4F14-956A-02033D72AF52}" srcOrd="0" destOrd="0" presId="urn:microsoft.com/office/officeart/2005/8/layout/hProcess9"/>
    <dgm:cxn modelId="{BC183900-179B-48BA-BE6D-C02A014EBF80}" type="presParOf" srcId="{A964AF23-C2FC-4320-B1A1-CFDB99A3E783}" destId="{2A654D16-8EA2-4A0F-BCE9-FAC4DE7DC6B2}" srcOrd="1" destOrd="0" presId="urn:microsoft.com/office/officeart/2005/8/layout/hProcess9"/>
    <dgm:cxn modelId="{19B25449-6A9D-4DB9-AECD-D0BE2D5C07B0}" type="presParOf" srcId="{A964AF23-C2FC-4320-B1A1-CFDB99A3E783}" destId="{33CC1E59-FCD4-4FF8-B746-B3B7E30DF135}" srcOrd="2" destOrd="0" presId="urn:microsoft.com/office/officeart/2005/8/layout/hProcess9"/>
    <dgm:cxn modelId="{26A5A62B-E7CC-4358-96DC-C03064740C45}" type="presParOf" srcId="{A964AF23-C2FC-4320-B1A1-CFDB99A3E783}" destId="{40E2A071-13C8-4EEF-8526-0A28CD235C9D}" srcOrd="3" destOrd="0" presId="urn:microsoft.com/office/officeart/2005/8/layout/hProcess9"/>
    <dgm:cxn modelId="{672C3321-78AB-4777-9D40-289083CCF124}" type="presParOf" srcId="{A964AF23-C2FC-4320-B1A1-CFDB99A3E783}" destId="{1FBEE0FB-063D-49AC-B73A-D2DA7B685B9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51192-C211-4BB9-8E38-8AB51D606B83}">
      <dsp:nvSpPr>
        <dsp:cNvPr id="0" name=""/>
        <dsp:cNvSpPr/>
      </dsp:nvSpPr>
      <dsp:spPr>
        <a:xfrm>
          <a:off x="548460" y="0"/>
          <a:ext cx="6215885" cy="406400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533C0-2941-4F14-956A-02033D72AF52}">
      <dsp:nvSpPr>
        <dsp:cNvPr id="0" name=""/>
        <dsp:cNvSpPr/>
      </dsp:nvSpPr>
      <dsp:spPr>
        <a:xfrm>
          <a:off x="247807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1. Dirigirme a la persona responsable de la Unidad para el llenado del “Formato de Aviso de Accidentes”</a:t>
          </a:r>
          <a:endParaRPr lang="es-MX" sz="1300" kern="1200" dirty="0"/>
        </a:p>
      </dsp:txBody>
      <dsp:txXfrm>
        <a:off x="327162" y="1298554"/>
        <a:ext cx="2035131" cy="1466890"/>
      </dsp:txXfrm>
    </dsp:sp>
    <dsp:sp modelId="{33CC1E59-FCD4-4FF8-B746-B3B7E30DF135}">
      <dsp:nvSpPr>
        <dsp:cNvPr id="0" name=""/>
        <dsp:cNvSpPr/>
      </dsp:nvSpPr>
      <dsp:spPr>
        <a:xfrm>
          <a:off x="2559482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2. Una vez llenado el formato comunicarme a la aseguradora 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 </a:t>
          </a:r>
          <a:r>
            <a:rPr lang="es-MX" sz="1300" b="1" kern="1200" dirty="0" smtClean="0"/>
            <a:t>01 800 001 22 44 </a:t>
          </a:r>
          <a:r>
            <a:rPr lang="es-MX" sz="1300" kern="1200" dirty="0" smtClean="0"/>
            <a:t>para que me indiquen a que hospital debo dirigirme</a:t>
          </a:r>
          <a:endParaRPr lang="es-MX" sz="1300" kern="1200" dirty="0"/>
        </a:p>
      </dsp:txBody>
      <dsp:txXfrm>
        <a:off x="2638837" y="1298554"/>
        <a:ext cx="2035131" cy="1466890"/>
      </dsp:txXfrm>
    </dsp:sp>
    <dsp:sp modelId="{1FBEE0FB-063D-49AC-B73A-D2DA7B685B9C}">
      <dsp:nvSpPr>
        <dsp:cNvPr id="0" name=""/>
        <dsp:cNvSpPr/>
      </dsp:nvSpPr>
      <dsp:spPr>
        <a:xfrm>
          <a:off x="4871157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3. Acudir al hospital que se me indicó para recibir la atención médica correspondiente con el “Formato de Aviso de Accidentes” sellado, firmado y en original. </a:t>
          </a:r>
          <a:endParaRPr lang="es-MX" sz="1300" kern="1200" dirty="0"/>
        </a:p>
      </dsp:txBody>
      <dsp:txXfrm>
        <a:off x="4950512" y="1298554"/>
        <a:ext cx="2035131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51192-C211-4BB9-8E38-8AB51D606B83}">
      <dsp:nvSpPr>
        <dsp:cNvPr id="0" name=""/>
        <dsp:cNvSpPr/>
      </dsp:nvSpPr>
      <dsp:spPr>
        <a:xfrm>
          <a:off x="548460" y="0"/>
          <a:ext cx="6215885" cy="406400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533C0-2941-4F14-956A-02033D72AF52}">
      <dsp:nvSpPr>
        <dsp:cNvPr id="0" name=""/>
        <dsp:cNvSpPr/>
      </dsp:nvSpPr>
      <dsp:spPr>
        <a:xfrm>
          <a:off x="247807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1. Llamar a la persona responsable de la Unidad para el llenado del “Formato de Aviso de Accidentes” y coordinarme con ella para  la obtención del formato en original</a:t>
          </a:r>
          <a:endParaRPr lang="es-MX" sz="1300" kern="1200" dirty="0"/>
        </a:p>
      </dsp:txBody>
      <dsp:txXfrm>
        <a:off x="327162" y="1298554"/>
        <a:ext cx="2035131" cy="1466890"/>
      </dsp:txXfrm>
    </dsp:sp>
    <dsp:sp modelId="{33CC1E59-FCD4-4FF8-B746-B3B7E30DF135}">
      <dsp:nvSpPr>
        <dsp:cNvPr id="0" name=""/>
        <dsp:cNvSpPr/>
      </dsp:nvSpPr>
      <dsp:spPr>
        <a:xfrm>
          <a:off x="2559482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2. Una vez llenado el formato comunicarme a la aseguradora 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 </a:t>
          </a:r>
          <a:r>
            <a:rPr lang="es-MX" sz="1300" b="1" kern="1200" dirty="0" smtClean="0"/>
            <a:t>01 800 001 22 44 </a:t>
          </a:r>
          <a:r>
            <a:rPr lang="es-MX" sz="1300" kern="1200" dirty="0" smtClean="0"/>
            <a:t>para que me indiquen a que hospital debo dirigirme.</a:t>
          </a:r>
          <a:endParaRPr lang="es-MX" sz="1300" kern="1200" dirty="0"/>
        </a:p>
      </dsp:txBody>
      <dsp:txXfrm>
        <a:off x="2638837" y="1298554"/>
        <a:ext cx="2035131" cy="1466890"/>
      </dsp:txXfrm>
    </dsp:sp>
    <dsp:sp modelId="{1FBEE0FB-063D-49AC-B73A-D2DA7B685B9C}">
      <dsp:nvSpPr>
        <dsp:cNvPr id="0" name=""/>
        <dsp:cNvSpPr/>
      </dsp:nvSpPr>
      <dsp:spPr>
        <a:xfrm>
          <a:off x="4871157" y="1219199"/>
          <a:ext cx="2193841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3. Acudir al hospital que se me indicaron para recibir la atención médica correspondiente, para ello necesitaré el “Formato de Aviso de Accidentes” en original.</a:t>
          </a:r>
          <a:endParaRPr lang="es-MX" sz="1300" kern="1200" dirty="0"/>
        </a:p>
      </dsp:txBody>
      <dsp:txXfrm>
        <a:off x="4950512" y="1298554"/>
        <a:ext cx="2035131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1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70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71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51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80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0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23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22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1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D89925-44E1-477F-BAE7-3E82E97D4E2B}" type="datetimeFigureOut">
              <a:rPr lang="es-MX" smtClean="0"/>
              <a:t>11/02/2016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B9C835-C272-42FC-9954-C760B7E402CD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6 Rectángulo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9 Conector recto"/>
          <p:cNvCxnSpPr/>
          <p:nvPr userDrawn="1"/>
        </p:nvCxnSpPr>
        <p:spPr>
          <a:xfrm>
            <a:off x="0" y="1268760"/>
            <a:ext cx="9144000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2" descr="conacyt-4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79"/>
          <a:stretch>
            <a:fillRect/>
          </a:stretch>
        </p:blipFill>
        <p:spPr bwMode="auto">
          <a:xfrm>
            <a:off x="498202" y="522635"/>
            <a:ext cx="753003" cy="67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ciatej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2227"/>
            <a:ext cx="9461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2 Rectángulo"/>
          <p:cNvSpPr/>
          <p:nvPr userDrawn="1"/>
        </p:nvSpPr>
        <p:spPr>
          <a:xfrm>
            <a:off x="-18708" y="6309320"/>
            <a:ext cx="9162707" cy="56305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9000">
                <a:schemeClr val="bg1">
                  <a:tint val="44500"/>
                  <a:satMod val="160000"/>
                  <a:lumMod val="51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586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827584" y="2240243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latin typeface="SOBERANA"/>
              </a:rPr>
              <a:t>Seguro Colectivo de Accidentes Personales </a:t>
            </a:r>
            <a:r>
              <a:rPr lang="es-MX" sz="3600" b="1" dirty="0" smtClean="0">
                <a:latin typeface="SOBERANA"/>
              </a:rPr>
              <a:t>para</a:t>
            </a:r>
          </a:p>
          <a:p>
            <a:pPr algn="ctr"/>
            <a:r>
              <a:rPr lang="es-MX" sz="3600" b="1" dirty="0" smtClean="0">
                <a:latin typeface="SOBERANA"/>
              </a:rPr>
              <a:t> </a:t>
            </a:r>
            <a:r>
              <a:rPr lang="es-MX" sz="3600" b="1" dirty="0">
                <a:latin typeface="SOBERANA"/>
              </a:rPr>
              <a:t>Estudiantes del CIATEJ</a:t>
            </a:r>
            <a:endParaRPr lang="es-MX" sz="3600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403648" y="4941168"/>
            <a:ext cx="6400800" cy="122413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 smtClean="0">
                <a:latin typeface="SOBERANA"/>
              </a:rPr>
              <a:t>Coordinación de Posgrados</a:t>
            </a:r>
          </a:p>
          <a:p>
            <a:pPr algn="ctr"/>
            <a:r>
              <a:rPr lang="es-MX" dirty="0" smtClean="0">
                <a:latin typeface="SOBERANA"/>
              </a:rPr>
              <a:t>27 de Julio de 2015</a:t>
            </a:r>
            <a:endParaRPr lang="es-MX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2013796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21490" y="620688"/>
            <a:ext cx="5996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SOBERANA"/>
              </a:rPr>
              <a:t>3</a:t>
            </a:r>
            <a:r>
              <a:rPr lang="es-MX" sz="2800" dirty="0" smtClean="0">
                <a:latin typeface="SOBERANA"/>
              </a:rPr>
              <a:t>. ¿CÓMO UTILIZAR EL SEGURO?</a:t>
            </a:r>
            <a:endParaRPr lang="es-MX" sz="2800" dirty="0">
              <a:latin typeface="SOBERANA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41330"/>
              </p:ext>
            </p:extLst>
          </p:nvPr>
        </p:nvGraphicFramePr>
        <p:xfrm>
          <a:off x="371339" y="1340768"/>
          <a:ext cx="8496942" cy="4851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40951"/>
                <a:gridCol w="2894040"/>
                <a:gridCol w="36619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Unidad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Teléfono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Persona Responsable por Unidad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Guadalajara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01 33 33 45 52 00 </a:t>
                      </a:r>
                    </a:p>
                    <a:p>
                      <a:r>
                        <a:rPr lang="es-MX" dirty="0" smtClean="0"/>
                        <a:t>Ext. 2104,</a:t>
                      </a:r>
                      <a:r>
                        <a:rPr lang="es-MX" baseline="0" dirty="0" smtClean="0"/>
                        <a:t> 1431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Fátima</a:t>
                      </a:r>
                      <a:r>
                        <a:rPr lang="es-MX" baseline="0" dirty="0" smtClean="0"/>
                        <a:t> Gabriela Ordóñez de la Cruz</a:t>
                      </a:r>
                    </a:p>
                    <a:p>
                      <a:r>
                        <a:rPr lang="es-MX" baseline="0" dirty="0" err="1" smtClean="0"/>
                        <a:t>Stephania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Danae</a:t>
                      </a:r>
                      <a:r>
                        <a:rPr lang="es-MX" baseline="0" dirty="0" smtClean="0"/>
                        <a:t> Parra Sánchez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Zapopan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01 33 33 45 52 00</a:t>
                      </a:r>
                    </a:p>
                    <a:p>
                      <a:r>
                        <a:rPr lang="es-MX" dirty="0" smtClean="0"/>
                        <a:t>Ext. 1306, 1323, 1700, 1720,</a:t>
                      </a:r>
                      <a:r>
                        <a:rPr lang="es-MX" baseline="0" dirty="0" smtClean="0"/>
                        <a:t>  y</a:t>
                      </a:r>
                      <a:r>
                        <a:rPr lang="es-MX" dirty="0" smtClean="0"/>
                        <a:t> 1311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Industrial</a:t>
                      </a:r>
                    </a:p>
                    <a:p>
                      <a:r>
                        <a:rPr lang="es-MX" dirty="0" smtClean="0"/>
                        <a:t>Juan Carlos</a:t>
                      </a:r>
                      <a:r>
                        <a:rPr lang="es-MX" baseline="0" dirty="0" smtClean="0"/>
                        <a:t> Mateos Díaz</a:t>
                      </a:r>
                    </a:p>
                    <a:p>
                      <a:r>
                        <a:rPr lang="es-MX" baseline="0" dirty="0" smtClean="0"/>
                        <a:t>María Guadalupe Enriquez Ramírez</a:t>
                      </a:r>
                    </a:p>
                    <a:p>
                      <a:r>
                        <a:rPr lang="es-MX" b="1" baseline="0" dirty="0" smtClean="0"/>
                        <a:t>Vegetal</a:t>
                      </a:r>
                    </a:p>
                    <a:p>
                      <a:r>
                        <a:rPr lang="es-MX" baseline="0" dirty="0" smtClean="0"/>
                        <a:t>Benjamín Rodríguez Garay</a:t>
                      </a:r>
                    </a:p>
                    <a:p>
                      <a:r>
                        <a:rPr lang="es-MX" baseline="0" dirty="0" smtClean="0"/>
                        <a:t>Claudia Díaz Pulido </a:t>
                      </a:r>
                    </a:p>
                    <a:p>
                      <a:r>
                        <a:rPr lang="es-MX" b="1" baseline="0" dirty="0" smtClean="0"/>
                        <a:t>Alimentaria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r>
                        <a:rPr lang="es-MX" baseline="0" dirty="0" smtClean="0"/>
                        <a:t>Eugenia del Carmen Lugo Cervantes</a:t>
                      </a:r>
                    </a:p>
                    <a:p>
                      <a:r>
                        <a:rPr lang="es-MX" baseline="0" dirty="0" smtClean="0"/>
                        <a:t>Rosy Liliana Martinez Gutierrez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Sureste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01 99 99 20 26 71</a:t>
                      </a:r>
                    </a:p>
                    <a:p>
                      <a:r>
                        <a:rPr lang="es-MX" dirty="0" smtClean="0"/>
                        <a:t>Ext. 4022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Julia del Socorro</a:t>
                      </a:r>
                      <a:r>
                        <a:rPr lang="es-MX" baseline="0" dirty="0" smtClean="0"/>
                        <a:t> Cano Sosa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Noreste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01 81 82 15 52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00</a:t>
                      </a:r>
                    </a:p>
                    <a:p>
                      <a:r>
                        <a:rPr lang="es-MX" dirty="0" smtClean="0"/>
                        <a:t>Ext.</a:t>
                      </a:r>
                      <a:r>
                        <a:rPr lang="es-MX" baseline="0" dirty="0" smtClean="0"/>
                        <a:t> 3019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Octavio Gaspar</a:t>
                      </a:r>
                      <a:r>
                        <a:rPr lang="es-MX" baseline="0" dirty="0" smtClean="0"/>
                        <a:t> Ramírez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60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63688" y="620688"/>
            <a:ext cx="5575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smtClean="0">
                <a:latin typeface="SOBERANA"/>
              </a:rPr>
              <a:t>4. EXCLUSIONES DEL SEGURO</a:t>
            </a:r>
            <a:endParaRPr lang="es-MX" sz="2800" dirty="0">
              <a:latin typeface="SOBERANA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01675" y="1785938"/>
            <a:ext cx="8001000" cy="4292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MX" dirty="0" smtClean="0">
                <a:latin typeface="SOBERANA"/>
              </a:rPr>
              <a:t> Lesiones </a:t>
            </a:r>
            <a:r>
              <a:rPr lang="es-MX" dirty="0">
                <a:latin typeface="SOBERANA"/>
              </a:rPr>
              <a:t>o enfermedades intencionalmente provocadas por el asegurado.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Suicidio, lesiones por tentativa de suicidio o mutilación voluntaria.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Lesión bajo el influjo de drogas, alcohol o enajenación mental.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Lesiones resultadas en alguna riña, en participación en actos delictivos o bélicos.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Cualquier enfermedad, padecimientos, infecciones o tratamientos    médico- quirúrgico de cualquier naturaleza que no sean resultado directo de un accidente.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Hernias, abortos, deportes extremos, uso de motocicleta o motoneta como medio de transporte, carreras de auto etc.</a:t>
            </a:r>
          </a:p>
          <a:p>
            <a:pPr algn="just">
              <a:lnSpc>
                <a:spcPct val="130000"/>
              </a:lnSpc>
              <a:buFontTx/>
              <a:buChar char="•"/>
            </a:pPr>
            <a:r>
              <a:rPr lang="es-MX" dirty="0">
                <a:latin typeface="SOBERANA"/>
              </a:rPr>
              <a:t> Cualquier enfermedad o lesión pre existente y las que no se relacionen con la naturaleza de sus actividades.</a:t>
            </a:r>
            <a:endParaRPr lang="es-ES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1784665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339752" y="620688"/>
            <a:ext cx="5123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atin typeface="SOBERANA"/>
              </a:rPr>
              <a:t>5</a:t>
            </a:r>
            <a:r>
              <a:rPr lang="es-MX" sz="2800" dirty="0" smtClean="0">
                <a:latin typeface="SOBERANA"/>
              </a:rPr>
              <a:t>. TRÁMITE DE REEMBOLSO</a:t>
            </a:r>
            <a:endParaRPr lang="es-MX" sz="2800" dirty="0">
              <a:latin typeface="SOBERANA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3413" y="1772816"/>
            <a:ext cx="8367057" cy="405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</a:pPr>
            <a:r>
              <a:rPr lang="es-MX" dirty="0" smtClean="0">
                <a:latin typeface="SOBERANA"/>
              </a:rPr>
              <a:t>	Si por la urgencia de las lesiones tienes que ser trasladarte a un hospital diferente a los indicados, deberás pagar los </a:t>
            </a:r>
            <a:r>
              <a:rPr lang="es-MX" dirty="0">
                <a:latin typeface="SOBERANA"/>
              </a:rPr>
              <a:t>gastos generados por </a:t>
            </a:r>
            <a:r>
              <a:rPr lang="es-MX" dirty="0" smtClean="0">
                <a:latin typeface="SOBERANA"/>
              </a:rPr>
              <a:t>tu </a:t>
            </a:r>
            <a:r>
              <a:rPr lang="es-MX" dirty="0">
                <a:latin typeface="SOBERANA"/>
              </a:rPr>
              <a:t>atención médica, </a:t>
            </a:r>
            <a:r>
              <a:rPr lang="es-MX" dirty="0" smtClean="0">
                <a:latin typeface="SOBERANA"/>
              </a:rPr>
              <a:t>para posteriormente tramitar un reembolso. Para esto deberás  seguir los siguientes pasos:</a:t>
            </a:r>
          </a:p>
          <a:p>
            <a:pPr marL="457200" indent="-457200" algn="just">
              <a:lnSpc>
                <a:spcPct val="120000"/>
              </a:lnSpc>
            </a:pPr>
            <a:endParaRPr lang="es-MX" b="1" dirty="0">
              <a:latin typeface="SOBERANA"/>
            </a:endParaRPr>
          </a:p>
          <a:p>
            <a:pPr marL="457200" indent="-457200" algn="just">
              <a:lnSpc>
                <a:spcPct val="120000"/>
              </a:lnSpc>
              <a:buFontTx/>
              <a:buAutoNum type="arabicPeriod"/>
            </a:pPr>
            <a:r>
              <a:rPr lang="es-MX" dirty="0">
                <a:latin typeface="SOBERANA"/>
              </a:rPr>
              <a:t>Después de haber recibido la atención médica deberás solicitar factura original a tu nombre, de todos los gastos (médicos, estudios realizados y medicinas). </a:t>
            </a:r>
          </a:p>
          <a:p>
            <a:pPr marL="457200" indent="-457200" algn="just">
              <a:lnSpc>
                <a:spcPct val="120000"/>
              </a:lnSpc>
              <a:buFontTx/>
              <a:buAutoNum type="arabicPeriod"/>
            </a:pPr>
            <a:r>
              <a:rPr lang="es-MX" dirty="0">
                <a:latin typeface="SOBERANA"/>
              </a:rPr>
              <a:t>Llenar el formato para reembolso de gastos que te entregarán en la Coordinación de </a:t>
            </a:r>
            <a:r>
              <a:rPr lang="es-MX" dirty="0" smtClean="0">
                <a:latin typeface="SOBERANA"/>
              </a:rPr>
              <a:t>Posgrados.</a:t>
            </a:r>
          </a:p>
          <a:p>
            <a:pPr marL="457200" indent="-457200" algn="just">
              <a:lnSpc>
                <a:spcPct val="120000"/>
              </a:lnSpc>
              <a:buFontTx/>
              <a:buAutoNum type="arabicPeriod"/>
            </a:pPr>
            <a:r>
              <a:rPr lang="es-MX" dirty="0" smtClean="0">
                <a:latin typeface="SOBERANA"/>
              </a:rPr>
              <a:t>Pasar </a:t>
            </a:r>
            <a:r>
              <a:rPr lang="es-MX" dirty="0">
                <a:latin typeface="SOBERANA"/>
              </a:rPr>
              <a:t>a la compañía aseguradora con el formato y los comprobantes correspondientes para solicitar el reembolso.</a:t>
            </a:r>
          </a:p>
        </p:txBody>
      </p:sp>
    </p:spTree>
    <p:extLst>
      <p:ext uri="{BB962C8B-B14F-4D97-AF65-F5344CB8AC3E}">
        <p14:creationId xmlns:p14="http://schemas.microsoft.com/office/powerpoint/2010/main" val="262991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852936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es-MX" sz="8000" b="1" dirty="0" smtClean="0"/>
              <a:t>GRACIAS</a:t>
            </a:r>
            <a:endParaRPr lang="es-MX" sz="8000" b="1" dirty="0"/>
          </a:p>
        </p:txBody>
      </p:sp>
    </p:spTree>
    <p:extLst>
      <p:ext uri="{BB962C8B-B14F-4D97-AF65-F5344CB8AC3E}">
        <p14:creationId xmlns:p14="http://schemas.microsoft.com/office/powerpoint/2010/main" val="385747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3808" y="260648"/>
            <a:ext cx="3857600" cy="946701"/>
          </a:xfrm>
        </p:spPr>
        <p:txBody>
          <a:bodyPr>
            <a:normAutofit/>
          </a:bodyPr>
          <a:lstStyle/>
          <a:p>
            <a:r>
              <a:rPr lang="es-MX" sz="3500" dirty="0" smtClean="0">
                <a:latin typeface="SOBERANA"/>
              </a:rPr>
              <a:t>CONTENIDO</a:t>
            </a:r>
            <a:endParaRPr lang="es-MX" sz="3500" dirty="0">
              <a:latin typeface="SOBERANA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800" dirty="0" smtClean="0"/>
              <a:t>Generalidades.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800" dirty="0" smtClean="0"/>
              <a:t>¿Cuándo utilizar el seguro?.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800" dirty="0" smtClean="0"/>
              <a:t>¿Cómo utilizar el seguro?.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800" dirty="0" smtClean="0"/>
              <a:t>Exclusiones del Seguro.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800" dirty="0" smtClean="0"/>
              <a:t>Trámites de reembolso.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s-MX" sz="2800" dirty="0" smtClean="0"/>
          </a:p>
          <a:p>
            <a:pPr marL="514350" indent="-514350">
              <a:buAutoNum type="arabicPeriod"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724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183494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latin typeface="SOBERANA"/>
              </a:rPr>
              <a:t>El Seguro </a:t>
            </a:r>
            <a:r>
              <a:rPr lang="es-MX" dirty="0">
                <a:latin typeface="SOBERANA"/>
              </a:rPr>
              <a:t>Colectivo de Accidentes Personales para Estudiantes del </a:t>
            </a:r>
            <a:r>
              <a:rPr lang="es-MX" dirty="0" smtClean="0">
                <a:latin typeface="SOBERANA"/>
              </a:rPr>
              <a:t>CIATEJ es un seguro que cubre a las y los estudiantes con registro vigente, en caso de accidentes dentro de las instalaciones del Centro, los trayectos desde y hacia el Centro y las comisiones académicas (congresos, muestreos, etc.). Este </a:t>
            </a:r>
            <a:r>
              <a:rPr lang="es-MX" b="1" u="sng" dirty="0" smtClean="0">
                <a:latin typeface="SOBERANA"/>
              </a:rPr>
              <a:t>NO</a:t>
            </a:r>
            <a:r>
              <a:rPr lang="es-MX" dirty="0" smtClean="0">
                <a:latin typeface="SOBERANA"/>
              </a:rPr>
              <a:t> es un Seguro Médico. </a:t>
            </a:r>
          </a:p>
          <a:p>
            <a:pPr algn="just"/>
            <a:endParaRPr lang="es-MX" dirty="0" smtClean="0">
              <a:latin typeface="SOBERANA"/>
            </a:endParaRPr>
          </a:p>
          <a:p>
            <a:pPr algn="just"/>
            <a:r>
              <a:rPr lang="es-MX" dirty="0" smtClean="0">
                <a:latin typeface="SOBERANA"/>
              </a:rPr>
              <a:t>El seguro tiene una cobertura de hasta $30,000.00 (treinta mil pesos 00/100 M.N.)  para accidentes ocurridos en los espacios antes mencionados. Asimismo cubre por pérdida de órganos vitales y fallecimiento accidental por hasta $60,000.00 </a:t>
            </a:r>
          </a:p>
          <a:p>
            <a:pPr algn="just"/>
            <a:endParaRPr lang="es-MX" dirty="0">
              <a:latin typeface="SOBERANA"/>
            </a:endParaRPr>
          </a:p>
          <a:p>
            <a:pPr algn="just"/>
            <a:r>
              <a:rPr lang="es-MX" dirty="0" smtClean="0">
                <a:latin typeface="SOBERANA"/>
              </a:rPr>
              <a:t>Cada estudiante con registro en CIATEJ (tesis, posgrado o  estancia) debe llenar el formato de  “Consentimiento individual para ser asegurado” al momento de su registro para ser asegurado. </a:t>
            </a:r>
            <a:endParaRPr lang="es-MX" dirty="0">
              <a:latin typeface="SOBERANA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78197" y="476672"/>
            <a:ext cx="452239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Arial" panose="020B0604020202020204" pitchFamily="34" charset="0"/>
              <a:buAutoNum type="arabicPeriod"/>
            </a:pPr>
            <a:r>
              <a:rPr lang="es-MX" sz="3500" dirty="0" smtClean="0">
                <a:latin typeface="SOBERANA"/>
              </a:rPr>
              <a:t>GENERALIDADES</a:t>
            </a:r>
            <a:endParaRPr lang="es-MX" sz="3500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28067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327437" y="476672"/>
            <a:ext cx="459452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>
              <a:buFont typeface="Arial" panose="020B0604020202020204" pitchFamily="34" charset="0"/>
              <a:buAutoNum type="arabicPeriod"/>
            </a:pPr>
            <a:r>
              <a:rPr lang="es-MX" sz="3500" dirty="0" smtClean="0">
                <a:latin typeface="SOBERANA"/>
              </a:rPr>
              <a:t>GENERALIDADES</a:t>
            </a:r>
            <a:endParaRPr lang="es-MX" sz="3500" dirty="0">
              <a:latin typeface="SOBERANA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1949463"/>
            <a:ext cx="6009059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s-MX" sz="2000" dirty="0">
                <a:latin typeface="SOBERANA"/>
              </a:rPr>
              <a:t>Nombre de la aseguradora</a:t>
            </a:r>
          </a:p>
          <a:p>
            <a:pPr algn="l">
              <a:lnSpc>
                <a:spcPct val="80000"/>
              </a:lnSpc>
            </a:pPr>
            <a:endParaRPr lang="es-MX" sz="2000" b="1" dirty="0">
              <a:latin typeface="SOBERANA"/>
            </a:endParaRPr>
          </a:p>
          <a:p>
            <a:pPr algn="l">
              <a:lnSpc>
                <a:spcPct val="80000"/>
              </a:lnSpc>
            </a:pPr>
            <a:r>
              <a:rPr lang="es-MX" sz="3200" b="1" dirty="0" smtClean="0">
                <a:latin typeface="SOBERANA"/>
              </a:rPr>
              <a:t>AIG</a:t>
            </a:r>
            <a:r>
              <a:rPr lang="es-MX" sz="1800" dirty="0" smtClean="0">
                <a:latin typeface="SOBERANA"/>
              </a:rPr>
              <a:t> </a:t>
            </a:r>
            <a:endParaRPr lang="es-MX" sz="2800" b="1" i="1" dirty="0">
              <a:latin typeface="SOBERANA"/>
            </a:endParaRPr>
          </a:p>
          <a:p>
            <a:pPr algn="l">
              <a:lnSpc>
                <a:spcPct val="80000"/>
              </a:lnSpc>
            </a:pPr>
            <a:endParaRPr lang="es-MX" sz="2800" b="1" i="1" dirty="0">
              <a:latin typeface="SOBERANA"/>
            </a:endParaRPr>
          </a:p>
          <a:p>
            <a:pPr algn="l">
              <a:lnSpc>
                <a:spcPct val="80000"/>
              </a:lnSpc>
            </a:pPr>
            <a:endParaRPr lang="es-MX" sz="2000" dirty="0">
              <a:latin typeface="SOBERANA"/>
            </a:endParaRPr>
          </a:p>
          <a:p>
            <a:pPr algn="l">
              <a:lnSpc>
                <a:spcPct val="80000"/>
              </a:lnSpc>
            </a:pPr>
            <a:r>
              <a:rPr lang="es-MX" sz="2000" dirty="0">
                <a:latin typeface="SOBERANA"/>
              </a:rPr>
              <a:t>Teléfono de atención al cliente</a:t>
            </a:r>
            <a:endParaRPr lang="es-MX" sz="2000" i="1" dirty="0">
              <a:latin typeface="SOBERANA"/>
            </a:endParaRPr>
          </a:p>
          <a:p>
            <a:pPr algn="l">
              <a:lnSpc>
                <a:spcPct val="80000"/>
              </a:lnSpc>
            </a:pPr>
            <a:endParaRPr lang="es-MX" sz="2000" i="1" dirty="0">
              <a:latin typeface="SOBERANA"/>
            </a:endParaRPr>
          </a:p>
          <a:p>
            <a:pPr algn="l">
              <a:lnSpc>
                <a:spcPct val="80000"/>
              </a:lnSpc>
            </a:pPr>
            <a:r>
              <a:rPr lang="es-MX" sz="2800" b="1" i="1" dirty="0">
                <a:latin typeface="SOBERANA"/>
              </a:rPr>
              <a:t>01 800 </a:t>
            </a:r>
            <a:r>
              <a:rPr lang="es-MX" sz="2800" b="1" i="1" dirty="0" smtClean="0">
                <a:latin typeface="SOBERANA"/>
              </a:rPr>
              <a:t>001 2244</a:t>
            </a:r>
            <a:endParaRPr lang="es-MX" sz="1800" b="1" i="1" dirty="0">
              <a:latin typeface="SOBERANA"/>
            </a:endParaRPr>
          </a:p>
          <a:p>
            <a:pPr algn="l">
              <a:lnSpc>
                <a:spcPct val="80000"/>
              </a:lnSpc>
            </a:pPr>
            <a:endParaRPr lang="es-MX" sz="1800" dirty="0">
              <a:latin typeface="SOBERANA"/>
            </a:endParaRPr>
          </a:p>
          <a:p>
            <a:pPr algn="l">
              <a:lnSpc>
                <a:spcPct val="80000"/>
              </a:lnSpc>
            </a:pPr>
            <a:endParaRPr lang="es-MX" sz="2000" dirty="0">
              <a:latin typeface="SOBERANA"/>
            </a:endParaRPr>
          </a:p>
          <a:p>
            <a:pPr algn="l">
              <a:lnSpc>
                <a:spcPct val="80000"/>
              </a:lnSpc>
            </a:pPr>
            <a:r>
              <a:rPr lang="es-MX" sz="2000" dirty="0">
                <a:latin typeface="SOBERANA"/>
              </a:rPr>
              <a:t>Póliza:</a:t>
            </a:r>
          </a:p>
          <a:p>
            <a:pPr algn="l">
              <a:lnSpc>
                <a:spcPct val="80000"/>
              </a:lnSpc>
            </a:pPr>
            <a:endParaRPr lang="es-MX" sz="2000" dirty="0">
              <a:latin typeface="SOBERANA"/>
            </a:endParaRPr>
          </a:p>
          <a:p>
            <a:pPr algn="l">
              <a:lnSpc>
                <a:spcPct val="80000"/>
              </a:lnSpc>
            </a:pPr>
            <a:r>
              <a:rPr lang="es-MX" sz="2800" b="1" i="1" dirty="0">
                <a:latin typeface="SOBERANA"/>
              </a:rPr>
              <a:t>No. de póliza </a:t>
            </a:r>
            <a:r>
              <a:rPr lang="es-MX" sz="2800" b="1" i="1" dirty="0" smtClean="0">
                <a:latin typeface="SOBERANA"/>
              </a:rPr>
              <a:t>4-ESC-10002189/7</a:t>
            </a:r>
            <a:endParaRPr lang="es-MX" sz="2800" b="1" i="1" dirty="0">
              <a:latin typeface="SOBERAN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4400">
              <a:solidFill>
                <a:schemeClr val="tx2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88571" y="2527736"/>
            <a:ext cx="20558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SOBERANA"/>
              </a:rPr>
              <a:t>Estos datos se encuentran al reverso de la credencial de estudiantes externos.</a:t>
            </a:r>
            <a:endParaRPr lang="es-MX" sz="1600" dirty="0">
              <a:latin typeface="SOBERANA"/>
            </a:endParaRPr>
          </a:p>
        </p:txBody>
      </p:sp>
      <p:sp>
        <p:nvSpPr>
          <p:cNvPr id="7" name="6 Estrella de 6 puntas"/>
          <p:cNvSpPr/>
          <p:nvPr/>
        </p:nvSpPr>
        <p:spPr bwMode="auto">
          <a:xfrm>
            <a:off x="5580112" y="1544070"/>
            <a:ext cx="3203848" cy="3384376"/>
          </a:xfrm>
          <a:prstGeom prst="star6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52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348748" y="620688"/>
            <a:ext cx="6542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 smtClean="0">
                <a:latin typeface="SOBERANA"/>
              </a:rPr>
              <a:t>2. ¿CUÁNDO UTILIZAR EL SEGURO?</a:t>
            </a:r>
            <a:endParaRPr lang="es-MX" sz="2800" dirty="0">
              <a:latin typeface="SOBERANA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1916832"/>
            <a:ext cx="80343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s-MX" sz="1800" b="1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Si sufro un accidente como consecuencia del desarrollo de mis actividades dentro de las instalaciones del Centro.</a:t>
            </a:r>
          </a:p>
          <a:p>
            <a:pPr algn="just">
              <a:buFontTx/>
              <a:buChar char="•"/>
            </a:pPr>
            <a:endParaRPr lang="es-MX" sz="1800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 Si sufro un accidente en el trayecto de </a:t>
            </a:r>
            <a:r>
              <a:rPr lang="es-MX" sz="1800" dirty="0" smtClean="0">
                <a:latin typeface="SOBERANA"/>
              </a:rPr>
              <a:t>mi domicilio al </a:t>
            </a:r>
            <a:r>
              <a:rPr lang="es-MX" sz="1800" dirty="0">
                <a:latin typeface="SOBERANA"/>
              </a:rPr>
              <a:t>CIATEJ o de regreso </a:t>
            </a:r>
            <a:r>
              <a:rPr lang="es-MX" sz="1800" dirty="0" smtClean="0">
                <a:latin typeface="SOBERANA"/>
              </a:rPr>
              <a:t>siempre </a:t>
            </a:r>
            <a:r>
              <a:rPr lang="es-MX" sz="1800" dirty="0">
                <a:latin typeface="SOBERANA"/>
              </a:rPr>
              <a:t>y cuando </a:t>
            </a:r>
            <a:r>
              <a:rPr lang="es-MX" sz="1800" dirty="0" smtClean="0">
                <a:latin typeface="SOBERANA"/>
              </a:rPr>
              <a:t>el </a:t>
            </a:r>
            <a:r>
              <a:rPr lang="es-MX" sz="1800" dirty="0">
                <a:latin typeface="SOBERANA"/>
              </a:rPr>
              <a:t>medio de transporte no sea motocicleta o motoneta.</a:t>
            </a:r>
          </a:p>
          <a:p>
            <a:pPr algn="just">
              <a:buFontTx/>
              <a:buChar char="•"/>
            </a:pPr>
            <a:endParaRPr lang="es-MX" sz="1800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 Si sufro un accidente en eventos deportivos o académico, excursiones u otras actividades organizadas por CIATEJ fuera de sus </a:t>
            </a:r>
            <a:r>
              <a:rPr lang="es-MX" sz="1800" dirty="0" smtClean="0">
                <a:latin typeface="SOBERANA"/>
              </a:rPr>
              <a:t>instalaciones, dejando a la salida el oficio de comisión de estudiante.</a:t>
            </a:r>
            <a:endParaRPr lang="es-MX" sz="1800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200368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348748" y="620688"/>
            <a:ext cx="6542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 smtClean="0">
                <a:latin typeface="SOBERANA"/>
              </a:rPr>
              <a:t>2. ¿CUÁNDO UTILIZAR EL SEGURO?</a:t>
            </a:r>
            <a:endParaRPr lang="es-MX" sz="2800" dirty="0">
              <a:latin typeface="SOBERANA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1916832"/>
            <a:ext cx="80343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s-MX" sz="1800" b="1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Si sufro un accidente como consecuencia del desarrollo de mis actividades dentro de las instalaciones del Centro.</a:t>
            </a:r>
          </a:p>
          <a:p>
            <a:pPr algn="just">
              <a:buFontTx/>
              <a:buChar char="•"/>
            </a:pPr>
            <a:endParaRPr lang="es-MX" sz="1800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 Si sufro un accidente en el trayecto de </a:t>
            </a:r>
            <a:r>
              <a:rPr lang="es-MX" sz="1800" dirty="0" smtClean="0">
                <a:latin typeface="SOBERANA"/>
              </a:rPr>
              <a:t>mi domicilio al </a:t>
            </a:r>
            <a:r>
              <a:rPr lang="es-MX" sz="1800" dirty="0">
                <a:latin typeface="SOBERANA"/>
              </a:rPr>
              <a:t>CIATEJ o de regreso </a:t>
            </a:r>
            <a:r>
              <a:rPr lang="es-MX" sz="1800" dirty="0" smtClean="0">
                <a:latin typeface="SOBERANA"/>
              </a:rPr>
              <a:t>siempre </a:t>
            </a:r>
            <a:r>
              <a:rPr lang="es-MX" sz="1800" dirty="0">
                <a:latin typeface="SOBERANA"/>
              </a:rPr>
              <a:t>y cuando </a:t>
            </a:r>
            <a:r>
              <a:rPr lang="es-MX" sz="1800" dirty="0" smtClean="0">
                <a:latin typeface="SOBERANA"/>
              </a:rPr>
              <a:t>el </a:t>
            </a:r>
            <a:r>
              <a:rPr lang="es-MX" sz="1800" dirty="0">
                <a:latin typeface="SOBERANA"/>
              </a:rPr>
              <a:t>medio de transporte no sea motocicleta o motoneta.</a:t>
            </a:r>
          </a:p>
          <a:p>
            <a:pPr algn="just">
              <a:buFontTx/>
              <a:buChar char="•"/>
            </a:pPr>
            <a:endParaRPr lang="es-MX" sz="1800" dirty="0">
              <a:latin typeface="SOBERANA"/>
            </a:endParaRPr>
          </a:p>
          <a:p>
            <a:pPr algn="just">
              <a:buFontTx/>
              <a:buChar char="•"/>
            </a:pPr>
            <a:r>
              <a:rPr lang="es-MX" sz="1800" dirty="0">
                <a:latin typeface="SOBERANA"/>
              </a:rPr>
              <a:t> Si sufro un accidente en eventos deportivos o académico, excursiones u otras actividades organizadas por CIATEJ fuera de sus </a:t>
            </a:r>
            <a:r>
              <a:rPr lang="es-MX" sz="1800" dirty="0" smtClean="0">
                <a:latin typeface="SOBERANA"/>
              </a:rPr>
              <a:t>instalaciones, dejando a la salida el oficio de comisión de estudiante.</a:t>
            </a:r>
            <a:endParaRPr lang="es-MX" sz="1800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307669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21490" y="620688"/>
            <a:ext cx="5996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SOBERANA"/>
              </a:rPr>
              <a:t>3</a:t>
            </a:r>
            <a:r>
              <a:rPr lang="es-MX" sz="2800" dirty="0" smtClean="0">
                <a:latin typeface="SOBERANA"/>
              </a:rPr>
              <a:t>. ¿CÓMO UTILIZAR EL SEGURO?</a:t>
            </a:r>
            <a:endParaRPr lang="es-MX" sz="2800" dirty="0">
              <a:latin typeface="SOBERANA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55513" y="4806056"/>
            <a:ext cx="830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endParaRPr lang="es-MX" sz="18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4615" y="1743005"/>
            <a:ext cx="80343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s-MX" sz="1800" b="1" dirty="0" smtClean="0">
                <a:latin typeface="SOBERANA"/>
              </a:rPr>
              <a:t>Si </a:t>
            </a:r>
            <a:r>
              <a:rPr lang="es-MX" sz="1800" b="1" dirty="0">
                <a:latin typeface="SOBERANA"/>
              </a:rPr>
              <a:t>sufro un accidente </a:t>
            </a:r>
            <a:r>
              <a:rPr lang="es-MX" b="1" dirty="0">
                <a:latin typeface="SOBERANA"/>
              </a:rPr>
              <a:t>dentro de las instalaciones del </a:t>
            </a:r>
            <a:r>
              <a:rPr lang="es-MX" b="1" dirty="0" smtClean="0">
                <a:latin typeface="SOBERANA"/>
              </a:rPr>
              <a:t>Centro como </a:t>
            </a:r>
            <a:r>
              <a:rPr lang="es-MX" sz="1800" b="1" dirty="0">
                <a:latin typeface="SOBERANA"/>
              </a:rPr>
              <a:t>consecuencia del desarrollo de mis </a:t>
            </a:r>
            <a:r>
              <a:rPr lang="es-MX" sz="1800" b="1" dirty="0" smtClean="0">
                <a:latin typeface="SOBERANA"/>
              </a:rPr>
              <a:t>actividades.</a:t>
            </a:r>
            <a:endParaRPr lang="es-MX" sz="1800" b="1" dirty="0">
              <a:latin typeface="SOBERANA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128787017"/>
              </p:ext>
            </p:extLst>
          </p:nvPr>
        </p:nvGraphicFramePr>
        <p:xfrm>
          <a:off x="1153597" y="2461344"/>
          <a:ext cx="731280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587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21490" y="620688"/>
            <a:ext cx="5996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SOBERANA"/>
              </a:rPr>
              <a:t>3</a:t>
            </a:r>
            <a:r>
              <a:rPr lang="es-MX" sz="2800" dirty="0" smtClean="0">
                <a:latin typeface="SOBERANA"/>
              </a:rPr>
              <a:t>. ¿CÓMO UTILIZAR EL SEGURO?</a:t>
            </a:r>
            <a:endParaRPr lang="es-MX" sz="2800" dirty="0">
              <a:latin typeface="SOBERANA"/>
            </a:endParaRPr>
          </a:p>
        </p:txBody>
      </p:sp>
      <p:sp>
        <p:nvSpPr>
          <p:cNvPr id="4" name="Flecha derecha 11"/>
          <p:cNvSpPr/>
          <p:nvPr/>
        </p:nvSpPr>
        <p:spPr>
          <a:xfrm>
            <a:off x="1332609" y="1885280"/>
            <a:ext cx="6623767" cy="4064000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0981" y="1700808"/>
            <a:ext cx="776624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dirty="0">
                <a:latin typeface="SOBERANA"/>
              </a:rPr>
              <a:t> </a:t>
            </a:r>
            <a:r>
              <a:rPr lang="es-MX" sz="1400" b="1" dirty="0">
                <a:latin typeface="SOBERANA"/>
              </a:rPr>
              <a:t>Si sufro un accidente en eventos deportivos o académico,  </a:t>
            </a:r>
            <a:r>
              <a:rPr lang="es-MX" sz="1200" b="1" dirty="0" smtClean="0">
                <a:latin typeface="SOBERANA"/>
              </a:rPr>
              <a:t>excursiones</a:t>
            </a:r>
            <a:r>
              <a:rPr lang="es-MX" sz="1400" b="1" dirty="0" smtClean="0">
                <a:latin typeface="SOBERANA"/>
              </a:rPr>
              <a:t> </a:t>
            </a:r>
            <a:r>
              <a:rPr lang="es-MX" sz="1400" b="1" dirty="0">
                <a:latin typeface="SOBERANA"/>
              </a:rPr>
              <a:t>u otras actividades organizadas por </a:t>
            </a:r>
            <a:r>
              <a:rPr lang="es-MX" sz="1400" b="1" dirty="0" smtClean="0">
                <a:latin typeface="SOBERANA"/>
              </a:rPr>
              <a:t>CIATEJ fuera </a:t>
            </a:r>
            <a:r>
              <a:rPr lang="es-MX" sz="1400" b="1" dirty="0">
                <a:latin typeface="SOBERANA"/>
              </a:rPr>
              <a:t>de sus </a:t>
            </a:r>
            <a:r>
              <a:rPr lang="es-MX" sz="1400" b="1" dirty="0" smtClean="0">
                <a:latin typeface="SOBERANA"/>
              </a:rPr>
              <a:t>instalaciones</a:t>
            </a:r>
            <a:r>
              <a:rPr lang="es-MX" sz="1400" b="1" dirty="0">
                <a:latin typeface="SOBERANA"/>
              </a:rPr>
              <a:t>, dejando a la salida el oficio  </a:t>
            </a:r>
            <a:r>
              <a:rPr lang="es-MX" sz="1400" b="1" dirty="0" smtClean="0">
                <a:latin typeface="SOBERANA"/>
              </a:rPr>
              <a:t>de </a:t>
            </a:r>
            <a:r>
              <a:rPr lang="es-MX" sz="1400" b="1" dirty="0">
                <a:latin typeface="SOBERANA"/>
              </a:rPr>
              <a:t>comisión de estudiante</a:t>
            </a:r>
            <a:r>
              <a:rPr lang="es-MX" sz="1400" dirty="0">
                <a:latin typeface="SOBERANA"/>
              </a:rPr>
              <a:t>.</a:t>
            </a:r>
          </a:p>
          <a:p>
            <a:pPr algn="just">
              <a:buFontTx/>
              <a:buChar char="•"/>
            </a:pPr>
            <a:endParaRPr lang="es-MX" sz="1800" b="1" dirty="0">
              <a:latin typeface="SOBERANA"/>
            </a:endParaRPr>
          </a:p>
        </p:txBody>
      </p:sp>
      <p:grpSp>
        <p:nvGrpSpPr>
          <p:cNvPr id="6" name="Grupo 2"/>
          <p:cNvGrpSpPr/>
          <p:nvPr/>
        </p:nvGrpSpPr>
        <p:grpSpPr>
          <a:xfrm>
            <a:off x="3094157" y="3099544"/>
            <a:ext cx="2193841" cy="1625600"/>
            <a:chOff x="247807" y="1219199"/>
            <a:chExt cx="2193841" cy="1625600"/>
          </a:xfrm>
          <a:solidFill>
            <a:schemeClr val="bg1"/>
          </a:solidFill>
        </p:grpSpPr>
        <p:sp>
          <p:nvSpPr>
            <p:cNvPr id="7" name="Rectángulo redondeado 3"/>
            <p:cNvSpPr/>
            <p:nvPr/>
          </p:nvSpPr>
          <p:spPr>
            <a:xfrm>
              <a:off x="247807" y="1219199"/>
              <a:ext cx="2193841" cy="1625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ángulo 4"/>
            <p:cNvSpPr/>
            <p:nvPr/>
          </p:nvSpPr>
          <p:spPr>
            <a:xfrm>
              <a:off x="327162" y="1298554"/>
              <a:ext cx="2035131" cy="14668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dirty="0">
                  <a:solidFill>
                    <a:schemeClr val="tx1"/>
                  </a:solidFill>
                </a:rPr>
                <a:t>2</a:t>
              </a:r>
              <a:r>
                <a:rPr lang="es-MX" sz="1300" kern="1200" dirty="0" smtClean="0">
                  <a:solidFill>
                    <a:schemeClr val="tx1"/>
                  </a:solidFill>
                </a:rPr>
                <a:t>. Siempre tener la Credencial de estudiante ya que es como los atenderán en el hospital al que acudan. </a:t>
              </a:r>
              <a:endParaRPr lang="es-MX" sz="13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5"/>
          <p:cNvGrpSpPr/>
          <p:nvPr/>
        </p:nvGrpSpPr>
        <p:grpSpPr>
          <a:xfrm>
            <a:off x="860638" y="3099544"/>
            <a:ext cx="2193841" cy="1625600"/>
            <a:chOff x="2559482" y="1219199"/>
            <a:chExt cx="2193841" cy="1625600"/>
          </a:xfrm>
          <a:solidFill>
            <a:schemeClr val="bg1"/>
          </a:solidFill>
        </p:grpSpPr>
        <p:sp>
          <p:nvSpPr>
            <p:cNvPr id="10" name="Rectángulo redondeado 6"/>
            <p:cNvSpPr/>
            <p:nvPr/>
          </p:nvSpPr>
          <p:spPr>
            <a:xfrm>
              <a:off x="2559482" y="1219199"/>
              <a:ext cx="2193841" cy="1625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7"/>
            <p:cNvSpPr/>
            <p:nvPr/>
          </p:nvSpPr>
          <p:spPr>
            <a:xfrm>
              <a:off x="2638837" y="1298554"/>
              <a:ext cx="2035131" cy="14668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dirty="0">
                  <a:solidFill>
                    <a:schemeClr val="tx1"/>
                  </a:solidFill>
                </a:rPr>
                <a:t>1</a:t>
              </a:r>
              <a:r>
                <a:rPr lang="es-MX" sz="1300" kern="1200" dirty="0" smtClean="0">
                  <a:solidFill>
                    <a:schemeClr val="tx1"/>
                  </a:solidFill>
                </a:rPr>
                <a:t>. Llamar al </a:t>
              </a:r>
              <a:r>
                <a:rPr lang="es-MX" sz="1300" b="1" kern="1200" dirty="0" smtClean="0">
                  <a:solidFill>
                    <a:schemeClr val="tx1"/>
                  </a:solidFill>
                </a:rPr>
                <a:t>01 800 001 22 44 </a:t>
              </a:r>
              <a:r>
                <a:rPr lang="es-MX" sz="1300" kern="1200" dirty="0" smtClean="0">
                  <a:solidFill>
                    <a:schemeClr val="tx1"/>
                  </a:solidFill>
                </a:rPr>
                <a:t>para que me indiquen a que hospital debo dirigirme</a:t>
              </a:r>
              <a:endParaRPr lang="es-MX" sz="13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upo 8"/>
          <p:cNvGrpSpPr/>
          <p:nvPr/>
        </p:nvGrpSpPr>
        <p:grpSpPr>
          <a:xfrm>
            <a:off x="5394330" y="3069611"/>
            <a:ext cx="2193841" cy="1625600"/>
            <a:chOff x="4854657" y="1298554"/>
            <a:chExt cx="2193841" cy="1625600"/>
          </a:xfrm>
          <a:solidFill>
            <a:schemeClr val="bg1"/>
          </a:solidFill>
        </p:grpSpPr>
        <p:sp>
          <p:nvSpPr>
            <p:cNvPr id="13" name="Rectángulo redondeado 9"/>
            <p:cNvSpPr/>
            <p:nvPr/>
          </p:nvSpPr>
          <p:spPr>
            <a:xfrm>
              <a:off x="4854657" y="1298554"/>
              <a:ext cx="2193841" cy="1625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ángulo 10"/>
            <p:cNvSpPr/>
            <p:nvPr/>
          </p:nvSpPr>
          <p:spPr>
            <a:xfrm>
              <a:off x="4934013" y="1377909"/>
              <a:ext cx="2035131" cy="14668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kern="1200" dirty="0" smtClean="0">
                  <a:solidFill>
                    <a:schemeClr val="tx1"/>
                  </a:solidFill>
                </a:rPr>
                <a:t>3. Acudir al hospital que se me indicó para recibir la atención médica correspondiente.</a:t>
              </a:r>
              <a:endParaRPr lang="es-MX" sz="13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2 Rectángulo"/>
          <p:cNvSpPr/>
          <p:nvPr/>
        </p:nvSpPr>
        <p:spPr>
          <a:xfrm>
            <a:off x="442231" y="5445224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latin typeface="SOBERANA"/>
              </a:rPr>
              <a:t>Es de suma importancia siempre notificar a la Coordinación de Posgrados,  cuando se realizará una excursión o actividad extraordinaria mediante el oficio de comisión, para poder informar al seguro dónde y quiénes asistirán y que de esta manera en caso de sufrir algún incidente, este se haga responsable. </a:t>
            </a:r>
            <a:endParaRPr lang="es-MX" sz="1400" dirty="0">
              <a:latin typeface="SOBERANA"/>
            </a:endParaRPr>
          </a:p>
        </p:txBody>
      </p:sp>
    </p:spTree>
    <p:extLst>
      <p:ext uri="{BB962C8B-B14F-4D97-AF65-F5344CB8AC3E}">
        <p14:creationId xmlns:p14="http://schemas.microsoft.com/office/powerpoint/2010/main" val="265530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21490" y="620688"/>
            <a:ext cx="5996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SOBERANA"/>
              </a:rPr>
              <a:t>3</a:t>
            </a:r>
            <a:r>
              <a:rPr lang="es-MX" sz="2800" dirty="0" smtClean="0">
                <a:latin typeface="SOBERANA"/>
              </a:rPr>
              <a:t>. ¿CÓMO UTILIZAR EL SEGURO?</a:t>
            </a:r>
            <a:endParaRPr lang="es-MX" sz="2800" dirty="0">
              <a:latin typeface="SOBERANA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47261" y="177281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es-MX" b="1" dirty="0">
                <a:latin typeface="SOBERANA"/>
              </a:rPr>
              <a:t> Si sufro un accidente en el trayecto de mi domicilio al CIATEJ o de regreso siempre y cuando el medio de transporte no sea motocicleta o motoneta</a:t>
            </a:r>
            <a:r>
              <a:rPr lang="es-MX" dirty="0">
                <a:latin typeface="SOBERANA"/>
              </a:rPr>
              <a:t>.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39583891"/>
              </p:ext>
            </p:extLst>
          </p:nvPr>
        </p:nvGraphicFramePr>
        <p:xfrm>
          <a:off x="893620" y="2420888"/>
          <a:ext cx="731280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18309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712</TotalTime>
  <Words>1003</Words>
  <Application>Microsoft Office PowerPoint</Application>
  <PresentationFormat>Presentación en pantalla (4:3)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SOBERANA</vt:lpstr>
      <vt:lpstr>Tahoma</vt:lpstr>
      <vt:lpstr>Times New Roman</vt:lpstr>
      <vt:lpstr>Retrospección</vt:lpstr>
      <vt:lpstr>Presentación de PowerPoint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 Aguilar</dc:creator>
  <cp:lastModifiedBy>Gestion Estudiantes</cp:lastModifiedBy>
  <cp:revision>55</cp:revision>
  <cp:lastPrinted>2015-08-03T16:46:40Z</cp:lastPrinted>
  <dcterms:created xsi:type="dcterms:W3CDTF">2015-05-25T01:45:51Z</dcterms:created>
  <dcterms:modified xsi:type="dcterms:W3CDTF">2016-02-11T20:00:31Z</dcterms:modified>
</cp:coreProperties>
</file>